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96" r:id="rId3"/>
    <p:sldId id="318" r:id="rId4"/>
    <p:sldId id="432" r:id="rId5"/>
    <p:sldId id="320" r:id="rId6"/>
    <p:sldId id="458" r:id="rId7"/>
    <p:sldId id="261" r:id="rId8"/>
    <p:sldId id="433" r:id="rId9"/>
    <p:sldId id="443" r:id="rId10"/>
    <p:sldId id="447" r:id="rId11"/>
    <p:sldId id="448" r:id="rId12"/>
    <p:sldId id="455" r:id="rId13"/>
    <p:sldId id="457" r:id="rId14"/>
    <p:sldId id="459" r:id="rId15"/>
    <p:sldId id="462" r:id="rId16"/>
    <p:sldId id="267" r:id="rId17"/>
    <p:sldId id="440" r:id="rId18"/>
    <p:sldId id="317" r:id="rId19"/>
    <p:sldId id="332" r:id="rId2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BAE3137E-5ED2-488F-90AA-67C3B75162E2}" v="4" dt="2020-04-06T18:41:56.776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7" autoAdjust="0"/>
    <p:restoredTop sz="78596" autoAdjust="0"/>
  </p:normalViewPr>
  <p:slideViewPr>
    <p:cSldViewPr snapToGrid="0">
      <p:cViewPr varScale="1">
        <p:scale>
          <a:sx n="91" d="100"/>
          <a:sy n="91" d="100"/>
        </p:scale>
        <p:origin x="16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30/09/2022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pt-BR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sempre será </a:t>
                </a:r>
                <a:r>
                  <a:rPr lang="nl-BE" b="1" i="1" dirty="0"/>
                  <a:t>convexa</a:t>
                </a:r>
                <a:r>
                  <a:rPr lang="nl-BE" dirty="0"/>
                  <a:t> com relação 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</a:t>
                </a:r>
                <a:r>
                  <a:rPr lang="pt-BR" noProof="0" dirty="0" smtClean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pt-BR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Isso é provado mostrando-se que </a:t>
                </a:r>
                <a:r>
                  <a:rPr lang="pt-BR" i="0">
                    <a:latin typeface="Cambria Math" panose="02040503050406030204" pitchFamily="18" charset="0"/>
                  </a:rPr>
                  <a:t>(𝜕^2 𝐽_𝑒 (</a:t>
                </a:r>
                <a:r>
                  <a:rPr lang="pt-BR" b="1" i="0">
                    <a:latin typeface="Cambria Math" panose="02040503050406030204" pitchFamily="18" charset="0"/>
                  </a:rPr>
                  <a:t>𝒂))/(</a:t>
                </a:r>
                <a:r>
                  <a:rPr lang="pt-BR" i="0">
                    <a:latin typeface="Cambria Math" panose="02040503050406030204" pitchFamily="18" charset="0"/>
                  </a:rPr>
                  <a:t>𝜕^2</a:t>
                </a:r>
                <a:r>
                  <a:rPr lang="pt-BR" b="1" i="0">
                    <a:latin typeface="Cambria Math" panose="02040503050406030204" pitchFamily="18" charset="0"/>
                  </a:rPr>
                  <a:t> 𝒂)</a:t>
                </a:r>
                <a:r>
                  <a:rPr lang="pt-BR" i="0">
                    <a:latin typeface="Cambria Math" panose="02040503050406030204" pitchFamily="18" charset="0"/>
                  </a:rPr>
                  <a:t>=2</a:t>
                </a:r>
                <a:r>
                  <a:rPr lang="pt-BR" b="1" i="0">
                    <a:latin typeface="Cambria Math" panose="02040503050406030204" pitchFamily="18" charset="0"/>
                  </a:rPr>
                  <a:t>𝜱^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pt-BR" b="1" i="0">
                    <a:latin typeface="Cambria Math" panose="02040503050406030204" pitchFamily="18" charset="0"/>
                  </a:rPr>
                  <a:t> 𝜱</a:t>
                </a:r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e portanto, </a:t>
                </a:r>
                <a:r>
                  <a:rPr lang="pt-BR" i="0">
                    <a:latin typeface="Cambria Math" panose="02040503050406030204" pitchFamily="18" charset="0"/>
                  </a:rPr>
                  <a:t>𝐽_𝑒 (</a:t>
                </a:r>
                <a:r>
                  <a:rPr lang="pt-BR" b="1" i="0">
                    <a:latin typeface="Cambria Math" panose="02040503050406030204" pitchFamily="18" charset="0"/>
                  </a:rPr>
                  <a:t>𝒂)</a:t>
                </a:r>
                <a:r>
                  <a:rPr lang="nl-BE" dirty="0"/>
                  <a:t> sempre será </a:t>
                </a:r>
                <a:r>
                  <a:rPr lang="nl-BE" b="1" i="1" dirty="0"/>
                  <a:t>convexa</a:t>
                </a:r>
                <a:r>
                  <a:rPr lang="nl-BE" dirty="0"/>
                  <a:t> com relação ao vetor de pesos, </a:t>
                </a:r>
                <a:r>
                  <a:rPr lang="pt-BR" b="1" i="0">
                    <a:latin typeface="Cambria Math" panose="02040503050406030204" pitchFamily="18" charset="0"/>
                  </a:rPr>
                  <a:t>𝒂</a:t>
                </a:r>
                <a:r>
                  <a:rPr lang="nl-BE" dirty="0"/>
                  <a:t>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dirty="0"/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1788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Exemplo</a:t>
            </a:r>
            <a:r>
              <a:rPr lang="pt-BR" noProof="0" dirty="0"/>
              <a:t>: </a:t>
            </a:r>
            <a:r>
              <a:rPr lang="pt-BR" dirty="0"/>
              <a:t>https://mybinder.org/v2/gh/zz4fap/t319_aprendizado_de_maquina/main?filepath=notebooks%2Fregression%2Ferror_surface_example2.ipynb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Exemplo</a:t>
            </a:r>
            <a:r>
              <a:rPr lang="pt-BR" dirty="0"/>
              <a:t>: https://colab.research.google.com/github/zz4fap/t319_aprendizado_de_maquina/blob/main/notebooks/regression/error_surface_example2.ipynb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4469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Exemplo</a:t>
            </a:r>
            <a:r>
              <a:rPr lang="pt-BR" noProof="0" dirty="0"/>
              <a:t>: </a:t>
            </a:r>
            <a:r>
              <a:rPr lang="pt-BR" dirty="0"/>
              <a:t>https://mybinder.org/v2/gh/zz4fap/t319_aprendizado_de_maquina/main?filepath=notebooks%2Fregression%2Ferror_surface_example2.ipynb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Exemplo</a:t>
            </a:r>
            <a:r>
              <a:rPr lang="pt-BR" dirty="0"/>
              <a:t>: https://colab.research.google.com/github/zz4fap/t319_aprendizado_de_maquina/blob/main/notebooks/regression/error_surface_example2.ipynb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5030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 smtClean="0"/>
              <a:t>Exemplo</a:t>
            </a:r>
            <a:r>
              <a:rPr lang="pt-BR" noProof="0" dirty="0" smtClean="0"/>
              <a:t>: </a:t>
            </a:r>
            <a:r>
              <a:rPr lang="pt-BR" dirty="0" smtClean="0"/>
              <a:t>https://mybinder.org/v2/gh/zz4fap/t319_aprendizado_de_maquina/main?filepath=notebooks%2Fregression%2Fformatos_diferentes_da_</a:t>
            </a:r>
            <a:r>
              <a:rPr lang="pt-BR" u="none" dirty="0" smtClean="0"/>
              <a:t>superficie_de_erro</a:t>
            </a:r>
            <a:r>
              <a:rPr lang="pt-BR" u="none" dirty="0" smtClean="0">
                <a:solidFill>
                  <a:srgbClr val="00B0F0"/>
                </a:solidFill>
              </a:rPr>
              <a:t>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u="none" dirty="0" smtClean="0">
              <a:solidFill>
                <a:srgbClr val="00B0F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none" dirty="0" smtClean="0">
                <a:solidFill>
                  <a:srgbClr val="00B0F0"/>
                </a:solidFill>
              </a:rPr>
              <a:t>Exemplo</a:t>
            </a:r>
            <a:r>
              <a:rPr lang="pt-BR" u="none" dirty="0" smtClean="0">
                <a:solidFill>
                  <a:srgbClr val="00B0F0"/>
                </a:solidFill>
              </a:rPr>
              <a:t>: https://colab.research.google.com/github/zz4fap/t319_aprendizado_de_maquina/blob/main/notebooks/regression/formatos_diferentes_da_superficie_de_erro.ipynb</a:t>
            </a:r>
            <a:endParaRPr lang="pt-BR" u="none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0755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cúbico.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Laboratório #2</a:t>
            </a:r>
            <a:r>
              <a:rPr lang="pt-BR" dirty="0"/>
              <a:t>: https://mybinder.org/v2/gh/zz4fap/t319_aprendizado_de_maquina/main?filepath=labs%2FLaboratorio2.ipynb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Laboratório #2</a:t>
            </a:r>
            <a:r>
              <a:rPr lang="pt-BR" dirty="0"/>
              <a:t>: https://colab.research.google.com/github/zz4fap/t319_aprendizado_de_maquina/blob/main/labs/Laboratorio2.ipynb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Exemplos de aplicações</a:t>
            </a:r>
            <a:r>
              <a:rPr lang="pt-BR" baseline="0" dirty="0"/>
              <a:t> de regressão linear: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/>
              <a:t>).</a:t>
            </a:r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que 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pesos“ e não aos atributos,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encontrar </a:t>
            </a:r>
            <a:r>
              <a:rPr lang="nl-BE" b="1" i="1" baseline="0" dirty="0"/>
              <a:t>h</a:t>
            </a:r>
            <a:r>
              <a:rPr lang="nl-BE" baseline="0" dirty="0"/>
              <a:t>.</a:t>
            </a:r>
          </a:p>
          <a:p>
            <a:endParaRPr lang="nl-BE" baseline="0" dirty="0"/>
          </a:p>
          <a:p>
            <a:r>
              <a:rPr lang="pt-BR" dirty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dirty="0"/>
                  <a:t>coeficiente linear</a:t>
                </a:r>
                <a:r>
                  <a:rPr lang="pt-BR" dirty="0"/>
                  <a:t>, ou seja, </a:t>
                </a:r>
                <a:r>
                  <a:rPr lang="pt-B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3472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erros.</a:t>
            </a:r>
          </a:p>
          <a:p>
            <a:endParaRPr lang="pt-BR" baseline="0" dirty="0"/>
          </a:p>
          <a:p>
            <a:r>
              <a:rPr lang="pt-BR" baseline="0" dirty="0"/>
              <a:t>O quadrado da norma euclidiana ou norma l2.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</a:t>
            </a:r>
            <a:r>
              <a:rPr lang="pt-BR" b="1" dirty="0"/>
              <a:t>mínimos quadrados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b="1" baseline="0" dirty="0"/>
              <a:t>Posto de uma matriz</a:t>
            </a:r>
            <a:r>
              <a:rPr lang="pt-BR" baseline="0" dirty="0"/>
              <a:t>: corresponde ao número de linhas ou colunas linearmente independentes da matriz.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/>
              <a:t>O método</a:t>
            </a:r>
            <a:r>
              <a:rPr lang="pt-BR" baseline="0" dirty="0"/>
              <a:t> dos mínimos quadrados só funciona para </a:t>
            </a:r>
            <a:r>
              <a:rPr lang="pt-BR" dirty="0"/>
              <a:t>sistemas</a:t>
            </a:r>
            <a:r>
              <a:rPr lang="pt-BR" baseline="0" dirty="0"/>
              <a:t> </a:t>
            </a:r>
            <a:r>
              <a:rPr lang="pt-BR" dirty="0"/>
              <a:t>sobredeterminados,</a:t>
            </a:r>
            <a:r>
              <a:rPr lang="pt-BR" baseline="0" dirty="0"/>
              <a:t> ou seja, </a:t>
            </a:r>
            <a:r>
              <a:rPr lang="pt-BR" dirty="0"/>
              <a:t>conjuntos de equações nas quais há mais equações (pares x e y) que incógnitas (valores do</a:t>
            </a:r>
            <a:r>
              <a:rPr lang="pt-BR" baseline="0" dirty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Exemplo</a:t>
            </a:r>
            <a:r>
              <a:rPr lang="pt-BR" dirty="0" smtClean="0"/>
              <a:t>: https://colab.research.google.com/github/zz4fap/t319_aprendizado_de_maquina/blob/master/notebooks/regression/normal_equation_example1.ipynb</a:t>
            </a:r>
          </a:p>
          <a:p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mínimo é encontrado através do método</a:t>
            </a:r>
            <a:r>
              <a:rPr lang="pt-BR" baseline="0" dirty="0"/>
              <a:t> </a:t>
            </a:r>
            <a:r>
              <a:rPr lang="pt-BR" dirty="0"/>
              <a:t>dos mínimos quadrados.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/>
              <a:t>O método</a:t>
            </a:r>
            <a:r>
              <a:rPr lang="pt-BR" baseline="0" dirty="0"/>
              <a:t> dos mínimos quadrados só funciona para </a:t>
            </a:r>
            <a:r>
              <a:rPr lang="pt-BR" dirty="0"/>
              <a:t>sistemas</a:t>
            </a:r>
            <a:r>
              <a:rPr lang="pt-BR" baseline="0" dirty="0"/>
              <a:t> (</a:t>
            </a:r>
            <a:r>
              <a:rPr lang="pt-BR" dirty="0"/>
              <a:t>sobre)determinados,</a:t>
            </a:r>
            <a:r>
              <a:rPr lang="pt-BR" baseline="0" dirty="0"/>
              <a:t> ou seja, </a:t>
            </a:r>
            <a:r>
              <a:rPr lang="pt-BR" dirty="0"/>
              <a:t>conjuntos de equações nas quais existe</a:t>
            </a:r>
            <a:r>
              <a:rPr lang="pt-BR" baseline="0" dirty="0"/>
              <a:t> um número igual ou maior de </a:t>
            </a:r>
            <a:r>
              <a:rPr lang="pt-BR" dirty="0"/>
              <a:t>equações (pares x e y) que incógnitas (valores do</a:t>
            </a:r>
            <a:r>
              <a:rPr lang="pt-BR" baseline="0" dirty="0"/>
              <a:t> vetor a).</a:t>
            </a:r>
          </a:p>
          <a:p>
            <a:endParaRPr lang="pt-BR" baseline="0" dirty="0"/>
          </a:p>
          <a:p>
            <a:r>
              <a:rPr lang="pt-BR" baseline="0" dirty="0"/>
              <a:t>Sistemas subdeterminados (número de exemplos menor do que o número de parâmetros) não tem solução ou não tem solução única.  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85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30/09/2022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30/09/2022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30/09/2022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30/09/2022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30/09/2022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30/09/2022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30/09/2022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30/09/2022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30/09/2022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30/09/2022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30/09/2022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30/09/2022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github/zz4fap/t319_aprendizado_de_maquina/blob/main/notebooks/regression/error_surface_example2.ipynb" TargetMode="Externa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colab.research.google.com/github/zz4fap/t319_aprendizado_de_maquina/blob/main/notebooks/regression/error_surface_example2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colab.research.google.com/github/zz4fap/t319_aprendizado_de_maquina/blob/main/notebooks/regression/error_surface_example2.ipynb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colab.research.google.com/github/zz4fap/t319_aprendizado_de_maquina/blob/main/notebooks/regression/formatos_diferentes_da_superficie_de_erro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319_aprendizado_de_maquina/blob/main/labs/Laboratorio2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319_aprendizado_de_maquina/blob/master/notebooks/regression/normal_equation_example1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T319 - Introdução ao Aprendizado de 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Linear (Parte 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74319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E 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em função dos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?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),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Que forma vocês acham que ela terá?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</a:t>
                </a:r>
                <a:r>
                  <a:rPr lang="pt-BR" b="1" dirty="0"/>
                  <a:t>mapeamento</a:t>
                </a:r>
                <a:r>
                  <a:rPr lang="pt-BR" dirty="0"/>
                  <a:t> entre </a:t>
                </a:r>
                <a:r>
                  <a:rPr lang="pt-BR" dirty="0" smtClean="0"/>
                  <a:t>o </a:t>
                </a:r>
                <a:r>
                  <a:rPr lang="pt-BR" b="1" i="1" dirty="0" smtClean="0"/>
                  <a:t>vetor de pesos</a:t>
                </a:r>
                <a:r>
                  <a:rPr lang="pt-BR" dirty="0" smtClean="0"/>
                  <a:t> e </a:t>
                </a:r>
                <a:r>
                  <a:rPr lang="pt-BR" dirty="0"/>
                  <a:t>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+1×1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o que conhecemos como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Se expandirmos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notamos que ela possui</a:t>
                </a:r>
                <a:r>
                  <a:rPr lang="pt-BR" dirty="0"/>
                  <a:t>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 smtClean="0"/>
                  <a:t>(i.e., tem </a:t>
                </a:r>
                <a:r>
                  <a:rPr lang="pt-BR" dirty="0"/>
                  <a:t>forma de </a:t>
                </a:r>
                <a:r>
                  <a:rPr lang="pt-BR" b="1" i="1" dirty="0"/>
                  <a:t>tigela</a:t>
                </a:r>
                <a:r>
                  <a:rPr lang="pt-BR" dirty="0"/>
                  <a:t>) e, portanto, possui um único </a:t>
                </a:r>
                <a:r>
                  <a:rPr lang="pt-BR" b="1" i="1" dirty="0"/>
                  <a:t>mínimo </a:t>
                </a:r>
                <a:r>
                  <a:rPr lang="pt-BR" dirty="0"/>
                  <a:t>(</a:t>
                </a:r>
                <a:r>
                  <a:rPr lang="pt-BR" b="1" i="1" dirty="0"/>
                  <a:t>global</a:t>
                </a:r>
                <a:r>
                  <a:rPr lang="pt-BR" dirty="0"/>
                  <a:t>), que é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Este é o motivo de usarmos 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como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74319" cy="5032375"/>
              </a:xfrm>
              <a:blipFill rotWithShape="0">
                <a:blip r:embed="rId3"/>
                <a:stretch>
                  <a:fillRect l="-818" t="-3027" r="-382" b="-14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9070428" y="4923070"/>
            <a:ext cx="1303284" cy="43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543284" y="4633324"/>
                <a:ext cx="146923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/>
                  <a:t>Termo quadrático,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1400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3284" y="4633324"/>
                <a:ext cx="1469234" cy="738664"/>
              </a:xfrm>
              <a:prstGeom prst="rect">
                <a:avLst/>
              </a:prstGeom>
              <a:blipFill rotWithShape="0">
                <a:blip r:embed="rId4"/>
                <a:stretch>
                  <a:fillRect t="-1653" b="-90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10373712" y="4923070"/>
            <a:ext cx="483474" cy="2192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33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</a:t>
            </a:r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6" name="TextBox 12"/>
          <p:cNvSpPr txBox="1"/>
          <p:nvPr/>
        </p:nvSpPr>
        <p:spPr>
          <a:xfrm>
            <a:off x="8860221" y="4973826"/>
            <a:ext cx="3289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Comparação </a:t>
            </a:r>
            <a:r>
              <a:rPr lang="pt-BR" sz="1400" dirty="0" smtClean="0"/>
              <a:t>da </a:t>
            </a:r>
            <a:r>
              <a:rPr lang="pt-BR" sz="1400" b="1" i="1" dirty="0" smtClean="0"/>
              <a:t>função objetivo</a:t>
            </a:r>
            <a:r>
              <a:rPr lang="pt-BR" sz="1400" dirty="0" smtClean="0"/>
              <a:t> com sua </a:t>
            </a:r>
            <a:r>
              <a:rPr lang="pt-BR" sz="1400" b="1" dirty="0"/>
              <a:t>versão ruidosa</a:t>
            </a:r>
            <a:r>
              <a:rPr lang="pt-BR" sz="1400" dirty="0"/>
              <a:t>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8" t="22799" r="1723" b="9597"/>
          <a:stretch/>
        </p:blipFill>
        <p:spPr>
          <a:xfrm>
            <a:off x="8452882" y="1902372"/>
            <a:ext cx="3696586" cy="2994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8022020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Vamos supor a seguinte </a:t>
                </a:r>
                <a:r>
                  <a:rPr lang="pt-BR" b="1" i="1" dirty="0"/>
                  <a:t>função observável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noisy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Agora, suponhamos que nós quiséssemos aproximar a </a:t>
                </a:r>
                <a:r>
                  <a:rPr lang="pt-BR" b="1" i="1" dirty="0"/>
                  <a:t>função objetivo </a:t>
                </a:r>
                <a:r>
                  <a:rPr lang="pt-BR" dirty="0"/>
                  <a:t>a partir, apenas, de suas </a:t>
                </a:r>
                <a:r>
                  <a:rPr lang="pt-BR" b="1" i="1" dirty="0"/>
                  <a:t>amostras ruidosas </a:t>
                </a:r>
                <a:r>
                  <a:rPr lang="pt-BR" dirty="0"/>
                  <a:t>com a seguinte </a:t>
                </a:r>
                <a:r>
                  <a:rPr lang="pt-BR" b="1" i="1" dirty="0"/>
                  <a:t>função hipótese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b="1" dirty="0">
                    <a:solidFill>
                      <a:srgbClr val="00B0F0"/>
                    </a:solidFill>
                  </a:rPr>
                  <a:t>Como encontraríamos os valores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b="1" dirty="0">
                    <a:solidFill>
                      <a:srgbClr val="00B0F0"/>
                    </a:solidFill>
                  </a:rPr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b="1" dirty="0" smtClean="0">
                    <a:solidFill>
                      <a:srgbClr val="00B0F0"/>
                    </a:solidFill>
                  </a:rPr>
                  <a:t>?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8022020" cy="5032375"/>
              </a:xfrm>
              <a:blipFill rotWithShape="0">
                <a:blip r:embed="rId3"/>
                <a:stretch>
                  <a:fillRect l="-1597" t="-1937" r="-2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/>
          <p:cNvSpPr txBox="1"/>
          <p:nvPr/>
        </p:nvSpPr>
        <p:spPr>
          <a:xfrm>
            <a:off x="8782430" y="5713313"/>
            <a:ext cx="3037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/>
              <a:t>OBS</a:t>
            </a:r>
            <a:r>
              <a:rPr lang="pt-BR" sz="1400" dirty="0" smtClean="0"/>
              <a:t>.: Se tivéssemos mais de dois atributos, já não seria possível plotar uma figura.</a:t>
            </a:r>
            <a:endParaRPr lang="pt-BR" sz="1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5" t="12567" r="10919" b="80230"/>
          <a:stretch/>
        </p:blipFill>
        <p:spPr>
          <a:xfrm>
            <a:off x="8452882" y="1611366"/>
            <a:ext cx="2561974" cy="428515"/>
          </a:xfrm>
          <a:prstGeom prst="rect">
            <a:avLst/>
          </a:prstGeom>
        </p:spPr>
      </p:pic>
      <p:sp>
        <p:nvSpPr>
          <p:cNvPr id="13" name="TextBox 5"/>
          <p:cNvSpPr txBox="1"/>
          <p:nvPr/>
        </p:nvSpPr>
        <p:spPr>
          <a:xfrm>
            <a:off x="8519445" y="6465519"/>
            <a:ext cx="3641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5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037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</a:t>
            </a:r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19513" r="19368" b="12660"/>
          <a:stretch/>
        </p:blipFill>
        <p:spPr>
          <a:xfrm>
            <a:off x="8166538" y="2338094"/>
            <a:ext cx="3883454" cy="2983904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10458979" y="5459056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solução ótima</a:t>
            </a: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10371359" y="4435366"/>
            <a:ext cx="691375" cy="1023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"/>
          <p:cNvSpPr txBox="1"/>
          <p:nvPr/>
        </p:nvSpPr>
        <p:spPr>
          <a:xfrm>
            <a:off x="8550719" y="6519445"/>
            <a:ext cx="3641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4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7990490" cy="503237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dirty="0" smtClean="0"/>
                  <a:t>Até o momento, conseguiríamos encontrar com a </a:t>
                </a:r>
                <a:r>
                  <a:rPr lang="pt-BR" b="1" i="1" dirty="0"/>
                  <a:t>equação normal </a:t>
                </a:r>
                <a:r>
                  <a:rPr lang="pt-BR" dirty="0"/>
                  <a:t>ou </a:t>
                </a:r>
                <a:r>
                  <a:rPr lang="pt-BR" b="1" i="1" dirty="0"/>
                  <a:t>visualmente</a:t>
                </a:r>
                <a:r>
                  <a:rPr lang="pt-BR" dirty="0"/>
                  <a:t>, plotando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a partir da função </a:t>
                </a:r>
                <a:r>
                  <a:rPr lang="pt-BR" dirty="0" smtClean="0"/>
                  <a:t>do </a:t>
                </a:r>
                <a:r>
                  <a:rPr lang="pt-BR" b="1" i="1" dirty="0"/>
                  <a:t>erro quadrático médio (EQM</a:t>
                </a:r>
                <a:r>
                  <a:rPr lang="pt-BR" b="1" i="1" dirty="0" smtClean="0"/>
                  <a:t>)</a:t>
                </a:r>
                <a:r>
                  <a:rPr lang="pt-BR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1600" dirty="0"/>
              </a:p>
              <a:p>
                <a:r>
                  <a:rPr lang="pt-BR" dirty="0" smtClean="0"/>
                  <a:t>Os </a:t>
                </a:r>
                <a:r>
                  <a:rPr lang="pt-BR" dirty="0"/>
                  <a:t>valores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, para plotarmos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são obtidos variando-se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na </a:t>
                </a:r>
                <a:r>
                  <a:rPr lang="pt-BR" dirty="0"/>
                  <a:t>equação do EQM</a:t>
                </a:r>
                <a:r>
                  <a:rPr lang="pt-BR" dirty="0" smtClean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 </a:t>
                </a:r>
                <a:r>
                  <a:rPr lang="pt-BR" dirty="0" smtClean="0"/>
                  <a:t>é </a:t>
                </a:r>
                <a:r>
                  <a:rPr lang="pt-BR" dirty="0"/>
                  <a:t>representada por </a:t>
                </a:r>
                <a:r>
                  <a:rPr lang="pt-BR" dirty="0" smtClean="0"/>
                  <a:t>uma figura em </a:t>
                </a:r>
                <a:r>
                  <a:rPr lang="pt-BR" dirty="0"/>
                  <a:t>3 dimensões, onde cada par de valores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corresponde a um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/>
                  <a:t>Percebam que devido a superfície ser </a:t>
                </a:r>
                <a:r>
                  <a:rPr lang="pt-BR" b="1" i="1" dirty="0"/>
                  <a:t>convexa</a:t>
                </a:r>
                <a:r>
                  <a:rPr lang="pt-BR" dirty="0"/>
                  <a:t>, temos apenas </a:t>
                </a:r>
                <a:r>
                  <a:rPr lang="pt-BR" b="1" i="1" dirty="0"/>
                  <a:t>um ponto de mínimo</a:t>
                </a:r>
                <a:r>
                  <a:rPr lang="pt-BR" dirty="0"/>
                  <a:t>, o </a:t>
                </a:r>
                <a:r>
                  <a:rPr lang="pt-BR" b="1" i="1" dirty="0"/>
                  <a:t>mínimo global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7990490" cy="5032375"/>
              </a:xfrm>
              <a:blipFill rotWithShape="0">
                <a:blip r:embed="rId5"/>
                <a:stretch>
                  <a:fillRect l="-1069" t="-2300" r="-1221" b="-10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575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</a:t>
            </a:r>
            <a:r>
              <a:rPr lang="pt-BR" dirty="0" smtClean="0"/>
              <a:t>Exemplo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7857546" cy="5032375"/>
              </a:xfrm>
            </p:spPr>
            <p:txBody>
              <a:bodyPr>
                <a:normAutofit/>
              </a:bodyPr>
              <a:lstStyle/>
              <a:p>
                <a:pPr marL="285750" indent="-285750"/>
                <a:r>
                  <a:rPr lang="pt-BR" dirty="0" smtClean="0"/>
                  <a:t>Outra figura importante que podemos plotar a partir dos resultados obtidos para plotarmos a superfície de erro é chamada de </a:t>
                </a:r>
                <a:r>
                  <a:rPr lang="pt-BR" b="1" i="1" dirty="0" smtClean="0"/>
                  <a:t>superfície </a:t>
                </a:r>
                <a:r>
                  <a:rPr lang="pt-BR" b="1" i="1" dirty="0"/>
                  <a:t>de contorno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dirty="0"/>
                  <a:t>Uma </a:t>
                </a:r>
                <a:r>
                  <a:rPr lang="pt-BR" b="1" i="1" dirty="0"/>
                  <a:t>linha de contorno </a:t>
                </a:r>
                <a:r>
                  <a:rPr lang="pt-BR" dirty="0" smtClean="0"/>
                  <a:t>é </a:t>
                </a:r>
                <a:r>
                  <a:rPr lang="pt-BR" dirty="0"/>
                  <a:t>uma </a:t>
                </a:r>
                <a:r>
                  <a:rPr lang="pt-BR" b="1" i="1" dirty="0"/>
                  <a:t>curva ao longo da qual a função tem um valor constante</a:t>
                </a:r>
                <a:r>
                  <a:rPr lang="pt-BR" dirty="0"/>
                  <a:t>. </a:t>
                </a:r>
                <a:endParaRPr lang="pt-BR" dirty="0" smtClean="0"/>
              </a:p>
              <a:p>
                <a:r>
                  <a:rPr lang="pt-BR" dirty="0"/>
                  <a:t>No </a:t>
                </a:r>
                <a:r>
                  <a:rPr lang="pt-BR" dirty="0" smtClean="0"/>
                  <a:t>da superfície </a:t>
                </a:r>
                <a:r>
                  <a:rPr lang="pt-BR" dirty="0"/>
                  <a:t>de </a:t>
                </a:r>
                <a:r>
                  <a:rPr lang="pt-BR" dirty="0" smtClean="0"/>
                  <a:t>erro, </a:t>
                </a:r>
                <a:r>
                  <a:rPr lang="pt-BR" dirty="0"/>
                  <a:t>cada uma das linhas indica uma curva </a:t>
                </a:r>
                <a:r>
                  <a:rPr lang="pt-BR" dirty="0" smtClean="0"/>
                  <a:t>ao longo da qual o </a:t>
                </a:r>
                <a:r>
                  <a:rPr lang="pt-BR" b="1" i="1" dirty="0"/>
                  <a:t>erro</a:t>
                </a:r>
                <a:r>
                  <a:rPr lang="pt-BR" dirty="0"/>
                  <a:t> é </a:t>
                </a:r>
                <a:r>
                  <a:rPr lang="pt-BR" b="1" i="1" dirty="0"/>
                  <a:t>constante</a:t>
                </a:r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Ou seja, qualquer par de valores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ao longo de uma curva terá o mesmo valor de erro.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7857546" cy="5032375"/>
              </a:xfrm>
              <a:blipFill rotWithShape="0">
                <a:blip r:embed="rId3"/>
                <a:stretch>
                  <a:fillRect l="-1398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5"/>
          <p:cNvSpPr txBox="1"/>
          <p:nvPr/>
        </p:nvSpPr>
        <p:spPr>
          <a:xfrm>
            <a:off x="4717024" y="6481345"/>
            <a:ext cx="4067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4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8743354" y="52955"/>
            <a:ext cx="3266009" cy="6766944"/>
            <a:chOff x="8743354" y="52955"/>
            <a:chExt cx="3266009" cy="6766944"/>
          </a:xfrm>
        </p:grpSpPr>
        <p:grpSp>
          <p:nvGrpSpPr>
            <p:cNvPr id="5" name="Grupo 4"/>
            <p:cNvGrpSpPr/>
            <p:nvPr/>
          </p:nvGrpSpPr>
          <p:grpSpPr>
            <a:xfrm>
              <a:off x="8743354" y="52955"/>
              <a:ext cx="3266009" cy="6766944"/>
              <a:chOff x="8743354" y="52955"/>
              <a:chExt cx="3266009" cy="6766944"/>
            </a:xfrm>
          </p:grpSpPr>
          <p:grpSp>
            <p:nvGrpSpPr>
              <p:cNvPr id="15" name="Grupo 14"/>
              <p:cNvGrpSpPr/>
              <p:nvPr/>
            </p:nvGrpSpPr>
            <p:grpSpPr>
              <a:xfrm>
                <a:off x="8784375" y="3494131"/>
                <a:ext cx="3224988" cy="3325768"/>
                <a:chOff x="12393519" y="3506831"/>
                <a:chExt cx="3224988" cy="3325768"/>
              </a:xfrm>
            </p:grpSpPr>
            <p:pic>
              <p:nvPicPr>
                <p:cNvPr id="14" name="Imagem 13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83" t="7013" r="9328" b="1320"/>
                <a:stretch/>
              </p:blipFill>
              <p:spPr>
                <a:xfrm>
                  <a:off x="12393519" y="3506831"/>
                  <a:ext cx="3224988" cy="3325768"/>
                </a:xfrm>
                <a:prstGeom prst="rect">
                  <a:avLst/>
                </a:prstGeom>
              </p:spPr>
            </p:pic>
            <p:sp>
              <p:nvSpPr>
                <p:cNvPr id="6" name="TextBox 6"/>
                <p:cNvSpPr txBox="1"/>
                <p:nvPr/>
              </p:nvSpPr>
              <p:spPr>
                <a:xfrm>
                  <a:off x="13580950" y="4356497"/>
                  <a:ext cx="1207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400" dirty="0"/>
                    <a:t>solução ótima</a:t>
                  </a:r>
                </a:p>
              </p:txBody>
            </p:sp>
            <p:cxnSp>
              <p:nvCxnSpPr>
                <p:cNvPr id="7" name="Straight Arrow Connector 8"/>
                <p:cNvCxnSpPr/>
                <p:nvPr/>
              </p:nvCxnSpPr>
              <p:spPr>
                <a:xfrm>
                  <a:off x="14214477" y="4587004"/>
                  <a:ext cx="4923" cy="42820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upo 11"/>
              <p:cNvGrpSpPr/>
              <p:nvPr/>
            </p:nvGrpSpPr>
            <p:grpSpPr>
              <a:xfrm>
                <a:off x="8743354" y="52955"/>
                <a:ext cx="3266009" cy="3027742"/>
                <a:chOff x="8860011" y="138306"/>
                <a:chExt cx="3266009" cy="3027742"/>
              </a:xfrm>
            </p:grpSpPr>
            <p:pic>
              <p:nvPicPr>
                <p:cNvPr id="11" name="Imagem 10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50" t="7356" r="10919" b="12797"/>
                <a:stretch/>
              </p:blipFill>
              <p:spPr>
                <a:xfrm>
                  <a:off x="8860011" y="138306"/>
                  <a:ext cx="3266009" cy="3027742"/>
                </a:xfrm>
                <a:prstGeom prst="rect">
                  <a:avLst/>
                </a:prstGeom>
              </p:spPr>
            </p:pic>
            <p:sp>
              <p:nvSpPr>
                <p:cNvPr id="10" name="Elipse 9"/>
                <p:cNvSpPr/>
                <p:nvPr/>
              </p:nvSpPr>
              <p:spPr>
                <a:xfrm>
                  <a:off x="10353006" y="1388315"/>
                  <a:ext cx="720000" cy="72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Elipse 15"/>
                <p:cNvSpPr/>
                <p:nvPr/>
              </p:nvSpPr>
              <p:spPr>
                <a:xfrm>
                  <a:off x="10533006" y="156831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Elipse 16"/>
                <p:cNvSpPr/>
                <p:nvPr/>
              </p:nvSpPr>
              <p:spPr>
                <a:xfrm>
                  <a:off x="10169100" y="1208315"/>
                  <a:ext cx="1080000" cy="10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9995932" y="1027906"/>
                  <a:ext cx="1440000" cy="144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9" name="Seta para a direita 18"/>
              <p:cNvSpPr/>
              <p:nvPr/>
            </p:nvSpPr>
            <p:spPr>
              <a:xfrm rot="5400000">
                <a:off x="10402140" y="3055898"/>
                <a:ext cx="346842" cy="462456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Estrela de 5 pontas 3"/>
            <p:cNvSpPr/>
            <p:nvPr/>
          </p:nvSpPr>
          <p:spPr>
            <a:xfrm>
              <a:off x="10545275" y="1603843"/>
              <a:ext cx="108000" cy="108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909070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Superfícies de erro com diferentes formatos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64615" cy="50323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pt-BR" dirty="0" smtClean="0"/>
                  <a:t>Na sequência, veremos que </a:t>
                </a:r>
                <a:r>
                  <a:rPr lang="pt-BR" b="1" i="1" dirty="0" smtClean="0"/>
                  <a:t>nem toda superfície de erro tem formato de tigela</a:t>
                </a:r>
                <a:r>
                  <a:rPr lang="pt-BR" dirty="0" smtClean="0"/>
                  <a:t>, para demonstrar isso vamos supor a </a:t>
                </a:r>
                <a:r>
                  <a:rPr lang="pt-BR" dirty="0"/>
                  <a:t>seguinte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observável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noisy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b="1" i="1" dirty="0" smtClean="0"/>
              </a:p>
              <a:p>
                <a:pPr marL="0" indent="0">
                  <a:buNone/>
                </a:pPr>
                <a:r>
                  <a:rPr lang="pt-BR" dirty="0"/>
                  <a:t>o</a:t>
                </a:r>
                <a:r>
                  <a:rPr lang="pt-BR" dirty="0" smtClean="0"/>
                  <a:t>nde a </a:t>
                </a:r>
                <a:r>
                  <a:rPr lang="pt-BR" b="1" i="1" dirty="0" smtClean="0"/>
                  <a:t>função objetivo </a:t>
                </a:r>
                <a:r>
                  <a:rPr lang="pt-BR" dirty="0" smtClean="0"/>
                  <a:t>é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com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/>
                  <a:t>Agora, suponhamos que nós quiséssemos aproximar a </a:t>
                </a:r>
                <a:r>
                  <a:rPr lang="pt-BR" b="1" i="1" dirty="0"/>
                  <a:t>função objetivo </a:t>
                </a:r>
                <a:r>
                  <a:rPr lang="pt-BR" dirty="0" smtClean="0"/>
                  <a:t>com </a:t>
                </a:r>
                <a:r>
                  <a:rPr lang="pt-BR" dirty="0"/>
                  <a:t>a seguinte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hipótese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dada por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noisy</m:t>
                                    </m:r>
                                  </m:sub>
                                </m:s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Caso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dirty="0"/>
                  <a:t>, então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terá uma </a:t>
                </a:r>
                <a:r>
                  <a:rPr lang="pt-BR" b="1" i="1" dirty="0"/>
                  <a:t>influência maior no erro resultante</a:t>
                </a:r>
                <a:r>
                  <a:rPr lang="pt-BR" dirty="0"/>
                  <a:t>, o que pode ser expresso de forma aproximada como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noisy</m:t>
                                    </m:r>
                                  </m:sub>
                                </m:s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Portanto, o erro </a:t>
                </a:r>
                <a:r>
                  <a:rPr lang="pt-BR" dirty="0" smtClean="0"/>
                  <a:t>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pt-BR" dirty="0"/>
                  <a:t> será </a:t>
                </a:r>
                <a:r>
                  <a:rPr lang="pt-BR" b="1" i="1" dirty="0"/>
                  <a:t>dominado pelo atributo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e, portanto, pequenas variações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farão com </a:t>
                </a:r>
                <a:r>
                  <a:rPr lang="pt-BR" dirty="0"/>
                  <a:t>que o erro varie rapidamente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64615" cy="5032375"/>
              </a:xfrm>
              <a:blipFill rotWithShape="0">
                <a:blip r:embed="rId2"/>
                <a:stretch>
                  <a:fillRect l="-546" t="-21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35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909"/>
          </a:xfrm>
        </p:spPr>
        <p:txBody>
          <a:bodyPr>
            <a:noAutofit/>
          </a:bodyPr>
          <a:lstStyle/>
          <a:p>
            <a:r>
              <a:rPr lang="pt-BR" dirty="0"/>
              <a:t>Superfícies de erro com diferentes formatos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345324"/>
                <a:ext cx="4155601" cy="5512677"/>
              </a:xfrm>
            </p:spPr>
            <p:txBody>
              <a:bodyPr>
                <a:normAutofit fontScale="85000" lnSpcReduction="20000"/>
              </a:bodyPr>
              <a:lstStyle/>
              <a:p>
                <a:pPr marL="285750" indent="-285750"/>
                <a:r>
                  <a:rPr lang="pt-BR" b="1" dirty="0" smtClean="0"/>
                  <a:t>Coluna 1</a:t>
                </a:r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tem intervalo de variação maior do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. Portanto, o </a:t>
                </a:r>
                <a:r>
                  <a:rPr lang="pt-BR" b="1" i="1" dirty="0"/>
                  <a:t>peso</a:t>
                </a:r>
                <a:r>
                  <a:rPr lang="pt-BR" dirty="0"/>
                  <a:t> da variação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no </a:t>
                </a:r>
                <a:r>
                  <a:rPr lang="pt-BR" b="1" i="1" dirty="0"/>
                  <a:t>erro</a:t>
                </a:r>
                <a:r>
                  <a:rPr lang="pt-BR" dirty="0"/>
                  <a:t> é maior, ou seja, o erro varia mais rapidamente com variações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, resultando num </a:t>
                </a:r>
                <a:r>
                  <a:rPr lang="pt-BR" b="1" i="1" dirty="0"/>
                  <a:t>vale</a:t>
                </a:r>
                <a:r>
                  <a:rPr lang="pt-BR" dirty="0"/>
                  <a:t>.</a:t>
                </a:r>
              </a:p>
              <a:p>
                <a:pPr marL="285750" indent="-285750"/>
                <a:r>
                  <a:rPr lang="pt-BR" b="1" dirty="0" smtClean="0"/>
                  <a:t>Coluna 2</a:t>
                </a:r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tem </a:t>
                </a:r>
                <a:r>
                  <a:rPr lang="pt-BR" dirty="0" smtClean="0"/>
                  <a:t>intervalo </a:t>
                </a:r>
                <a:r>
                  <a:rPr lang="pt-BR" dirty="0"/>
                  <a:t>de variação maior do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. Então, </a:t>
                </a:r>
                <a:r>
                  <a:rPr lang="pt-BR" dirty="0"/>
                  <a:t>o </a:t>
                </a:r>
                <a:r>
                  <a:rPr lang="pt-BR" b="1" i="1" dirty="0"/>
                  <a:t>peso</a:t>
                </a:r>
                <a:r>
                  <a:rPr lang="pt-BR" dirty="0"/>
                  <a:t> da variação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no erro é </a:t>
                </a:r>
                <a:r>
                  <a:rPr lang="pt-BR" dirty="0" smtClean="0"/>
                  <a:t>maior, resultando em um vale.</a:t>
                </a:r>
              </a:p>
              <a:p>
                <a:pPr marL="285750" indent="-285750"/>
                <a:r>
                  <a:rPr lang="pt-BR" b="1" dirty="0" smtClean="0"/>
                  <a:t>Coluna 3</a:t>
                </a:r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têm intervalos semelhantes, então, a variação tanto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quanto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pesos</a:t>
                </a:r>
                <a:r>
                  <a:rPr lang="pt-BR" dirty="0"/>
                  <a:t> semelhante na variação do erro (tigela</a:t>
                </a:r>
                <a:r>
                  <a:rPr lang="pt-BR" dirty="0" smtClean="0"/>
                  <a:t>).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345324"/>
                <a:ext cx="4155601" cy="5512677"/>
              </a:xfrm>
              <a:blipFill rotWithShape="0">
                <a:blip r:embed="rId3"/>
                <a:stretch>
                  <a:fillRect l="-1906" t="-2544" r="-192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" t="1716" r="1171" b="1832"/>
          <a:stretch/>
        </p:blipFill>
        <p:spPr>
          <a:xfrm>
            <a:off x="5033967" y="1201371"/>
            <a:ext cx="2141710" cy="138779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" t="24715" r="2286" b="7657"/>
          <a:stretch/>
        </p:blipFill>
        <p:spPr>
          <a:xfrm>
            <a:off x="4975696" y="2637694"/>
            <a:ext cx="2258251" cy="153451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173859" y="1249850"/>
            <a:ext cx="979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/>
              <a:t>Histograma dos atributos</a:t>
            </a:r>
            <a:endParaRPr lang="pt-BR" sz="1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5442446" y="2588004"/>
            <a:ext cx="74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/>
              <a:t>Superfície de erro</a:t>
            </a:r>
            <a:endParaRPr lang="pt-BR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7"/>
              <p:cNvSpPr/>
              <p:nvPr/>
            </p:nvSpPr>
            <p:spPr>
              <a:xfrm>
                <a:off x="4918248" y="6396336"/>
                <a:ext cx="237314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2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2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2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7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248" y="6396336"/>
                <a:ext cx="2373146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t="4009" r="1326" b="1743"/>
          <a:stretch/>
        </p:blipFill>
        <p:spPr>
          <a:xfrm>
            <a:off x="4918248" y="4220738"/>
            <a:ext cx="2373146" cy="2236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387717" y="6396336"/>
                <a:ext cx="23789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2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2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2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717" y="6396336"/>
                <a:ext cx="2378900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9806785" y="6396335"/>
                <a:ext cx="237299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2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2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2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2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785" y="6396335"/>
                <a:ext cx="2372994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" t="1190" r="732" b="2024"/>
          <a:stretch/>
        </p:blipFill>
        <p:spPr>
          <a:xfrm>
            <a:off x="7451921" y="1202528"/>
            <a:ext cx="2137328" cy="1386633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25241" r="2756" b="7736"/>
          <a:stretch/>
        </p:blipFill>
        <p:spPr>
          <a:xfrm>
            <a:off x="7387717" y="2633914"/>
            <a:ext cx="2265736" cy="1538291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t="4046" r="1256" b="1816"/>
          <a:stretch/>
        </p:blipFill>
        <p:spPr>
          <a:xfrm>
            <a:off x="7387717" y="4219339"/>
            <a:ext cx="2378901" cy="2239707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" t="2076" r="733" b="2473"/>
          <a:stretch/>
        </p:blipFill>
        <p:spPr>
          <a:xfrm>
            <a:off x="9892704" y="1201371"/>
            <a:ext cx="2201159" cy="1386633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" t="25135" r="2466" b="7712"/>
          <a:stretch/>
        </p:blipFill>
        <p:spPr>
          <a:xfrm>
            <a:off x="9859681" y="2633913"/>
            <a:ext cx="2267204" cy="1538291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" t="4072" r="1289" b="1546"/>
          <a:stretch/>
        </p:blipFill>
        <p:spPr>
          <a:xfrm>
            <a:off x="9806786" y="4220110"/>
            <a:ext cx="2372993" cy="223816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269279" y="4219339"/>
            <a:ext cx="82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/>
              <a:t>Superfície de contorno</a:t>
            </a:r>
            <a:endParaRPr lang="pt-BR" sz="1000" dirty="0"/>
          </a:p>
        </p:txBody>
      </p:sp>
      <p:sp>
        <p:nvSpPr>
          <p:cNvPr id="33" name="Rectangle 23"/>
          <p:cNvSpPr/>
          <p:nvPr/>
        </p:nvSpPr>
        <p:spPr>
          <a:xfrm>
            <a:off x="275479" y="6497722"/>
            <a:ext cx="464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B0F0"/>
                </a:solidFill>
                <a:hlinkClick r:id="rId16"/>
              </a:rPr>
              <a:t>Exemplo: formatos_diferentes_da_superfície_de_erro.ipynb</a:t>
            </a:r>
            <a:endParaRPr lang="pt-BR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1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585"/>
          </a:xfrm>
        </p:spPr>
        <p:txBody>
          <a:bodyPr/>
          <a:lstStyle/>
          <a:p>
            <a:r>
              <a:rPr lang="pt-BR" dirty="0"/>
              <a:t>Desvantagens da forma fechada (Eq. Normal)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765738"/>
                <a:ext cx="10954408" cy="509226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/>
                  <a:t>Alta complexidade computacional</a:t>
                </a:r>
                <a:r>
                  <a:rPr lang="pt-BR" dirty="0"/>
                  <a:t>: a 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, 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 smtClean="0"/>
                  <a:t> é o número de atributos. </a:t>
                </a:r>
                <a:endParaRPr lang="pt-B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Exemplo</a:t>
                </a:r>
                <a:r>
                  <a:rPr lang="pt-BR" dirty="0"/>
                  <a:t>: Se o número de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:r>
                  <a:rPr lang="pt-BR" dirty="0"/>
                  <a:t>dobrar,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de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(i.e., modelos </a:t>
                </a:r>
                <a:r>
                  <a:rPr lang="pt-BR" dirty="0" smtClean="0"/>
                  <a:t>não-lineares </a:t>
                </a:r>
                <a:r>
                  <a:rPr lang="pt-BR" dirty="0"/>
                  <a:t>como classificadores e redes </a:t>
                </a:r>
                <a:r>
                  <a:rPr lang="pt-BR" dirty="0" smtClean="0"/>
                  <a:t>neurais) </a:t>
                </a:r>
                <a:r>
                  <a:rPr lang="pt-BR" dirty="0"/>
                  <a:t>precisamos lidar com o fato de que não </a:t>
                </a:r>
                <a:r>
                  <a:rPr lang="pt-BR" dirty="0" smtClean="0"/>
                  <a:t>existem </a:t>
                </a:r>
                <a:r>
                  <a:rPr lang="pt-BR" dirty="0"/>
                  <a:t>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</a:t>
                </a:r>
                <a:r>
                  <a:rPr lang="pt-BR" dirty="0" smtClean="0"/>
                  <a:t>iterativas.</a:t>
                </a:r>
                <a:endParaRPr lang="pt-B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São </a:t>
                </a:r>
                <a:r>
                  <a:rPr lang="pt-BR" dirty="0"/>
                  <a:t>métodos que “</a:t>
                </a:r>
                <a:r>
                  <a:rPr lang="pt-BR" b="1" i="1" dirty="0"/>
                  <a:t>procuram</a:t>
                </a:r>
                <a:r>
                  <a:rPr lang="pt-BR" dirty="0"/>
                  <a:t>” de forma iterativa os pesos ótimos no espaço de </a:t>
                </a:r>
                <a:r>
                  <a:rPr lang="pt-BR" dirty="0" smtClean="0"/>
                  <a:t>soluções.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pt-BR" b="1" i="1" dirty="0"/>
                  <a:t>E</a:t>
                </a:r>
                <a:r>
                  <a:rPr lang="pt-BR" b="1" i="1" dirty="0" smtClean="0"/>
                  <a:t>spaço </a:t>
                </a:r>
                <a:r>
                  <a:rPr lang="pt-BR" b="1" i="1" dirty="0"/>
                  <a:t>de soluções </a:t>
                </a:r>
                <a:r>
                  <a:rPr lang="pt-BR" dirty="0" smtClean="0"/>
                  <a:t>é um outro nome para a </a:t>
                </a:r>
                <a:r>
                  <a:rPr lang="pt-BR" b="1" i="1" dirty="0" smtClean="0"/>
                  <a:t>superfície de erro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Por exemplo, o algoritmo do </a:t>
                </a:r>
                <a:r>
                  <a:rPr lang="pt-BR" b="1" i="1" dirty="0"/>
                  <a:t>gradiente descendente</a:t>
                </a:r>
                <a:r>
                  <a:rPr lang="pt-BR" dirty="0"/>
                  <a:t>, o qual veremos a seguir</a:t>
                </a:r>
                <a:r>
                  <a:rPr lang="pt-BR" dirty="0" smtClean="0"/>
                  <a:t>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pt-BR" dirty="0" smtClean="0"/>
                  <a:t>O algoritmo busca pelo ponto mais baixo da superfície de erro.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765738"/>
                <a:ext cx="10954408" cy="5092262"/>
              </a:xfrm>
              <a:blipFill rotWithShape="0">
                <a:blip r:embed="rId3"/>
                <a:stretch>
                  <a:fillRect l="-835" t="-3114" r="-1169" b="-13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Tarefas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059511" cy="4589243"/>
          </a:xfrm>
        </p:spPr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 Regressão: Parte I</a:t>
            </a:r>
            <a:r>
              <a:rPr lang="pt-BR" dirty="0"/>
              <a:t>” 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#2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 ser acessado através do link acima (Google </a:t>
            </a:r>
            <a:r>
              <a:rPr lang="pt-BR" dirty="0" err="1"/>
              <a:t>Colab</a:t>
            </a:r>
            <a:r>
              <a:rPr lang="pt-BR" dirty="0"/>
              <a:t>) ou no GitHub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Vídeo explicando o </a:t>
            </a:r>
            <a:r>
              <a:rPr lang="pt-BR" dirty="0" smtClean="0"/>
              <a:t>laboratório: </a:t>
            </a:r>
            <a:r>
              <a:rPr lang="pt-BR" dirty="0"/>
              <a:t>Arquivos -&gt; </a:t>
            </a:r>
            <a:r>
              <a:rPr lang="pt-BR" dirty="0" smtClean="0"/>
              <a:t>Material de Aula -&gt; </a:t>
            </a:r>
            <a:r>
              <a:rPr lang="pt-BR" dirty="0"/>
              <a:t>Laboratório </a:t>
            </a:r>
            <a:r>
              <a:rPr lang="pt-BR" dirty="0" smtClean="0"/>
              <a:t>#</a:t>
            </a:r>
            <a:r>
              <a:rPr lang="pt-BR" dirty="0"/>
              <a:t>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Se atentem aos prazos de entrega.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rgbClr val="FF0000"/>
                </a:solidFill>
              </a:rPr>
              <a:t>Laboratórios podem ser resolvidos em grupo, mas as entregas devem ser individuais.</a:t>
            </a:r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/>
              <a:t>Exemplo 1</a:t>
            </a:r>
            <a:r>
              <a:rPr lang="pt-BR" dirty="0"/>
              <a:t>: Estimar o preço de casas.</a:t>
            </a:r>
          </a:p>
          <a:p>
            <a:r>
              <a:rPr lang="pt-BR" b="1" dirty="0"/>
              <a:t>Exemplo 2</a:t>
            </a:r>
            <a:r>
              <a:rPr lang="pt-BR" dirty="0"/>
              <a:t>: Estimar as vendas de sorvete.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Podemos encontrar uma relação matemática,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, </a:t>
                </a:r>
                <a:r>
                  <a:rPr lang="pt-BR" dirty="0"/>
                  <a:t>entre a área, localização, n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dirty="0"/>
                  <a:t> de quartos de uma casa e seu valor? </a:t>
                </a:r>
              </a:p>
              <a:p>
                <a:r>
                  <a:rPr lang="pt-BR" dirty="0"/>
                  <a:t>Ou entre a temperatura e a quantidade de sorvetes vendidos?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  <a:blipFill rotWithShape="0">
                <a:blip r:embed="rId6"/>
                <a:stretch>
                  <a:fillRect l="-827" t="-14205" b="-14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3847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4790"/>
                <a:ext cx="7768771" cy="515320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/>
                  <a:t>É um dos mais antigos e conhecidos algoritmos de aprendizado de máquina.</a:t>
                </a:r>
              </a:p>
              <a:p>
                <a:r>
                  <a:rPr lang="pt-BR" dirty="0"/>
                  <a:t>Vai nos dar várias </a:t>
                </a:r>
                <a:r>
                  <a:rPr lang="pt-BR" b="1" i="1" dirty="0"/>
                  <a:t>intuições</a:t>
                </a:r>
                <a:r>
                  <a:rPr lang="pt-BR" dirty="0"/>
                  <a:t> importantes para o </a:t>
                </a:r>
                <a:r>
                  <a:rPr lang="pt-BR" b="1" i="1" dirty="0"/>
                  <a:t>entendimento</a:t>
                </a:r>
                <a:r>
                  <a:rPr lang="pt-BR" dirty="0"/>
                  <a:t> de outros </a:t>
                </a:r>
                <a:r>
                  <a:rPr lang="pt-BR" b="1" i="1" dirty="0"/>
                  <a:t>algoritmos mais complexos</a:t>
                </a:r>
                <a:r>
                  <a:rPr lang="pt-BR" dirty="0"/>
                  <a:t>, como, por exemplo, </a:t>
                </a:r>
                <a:r>
                  <a:rPr lang="pt-BR" b="1" i="1" dirty="0"/>
                  <a:t>classificadores</a:t>
                </a:r>
                <a:r>
                  <a:rPr lang="pt-BR" dirty="0"/>
                  <a:t> e </a:t>
                </a:r>
                <a:r>
                  <a:rPr lang="pt-BR" b="1" i="1" dirty="0"/>
                  <a:t>redes neurais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i="1" dirty="0"/>
                  <a:t>mapeie</a:t>
                </a:r>
                <a:r>
                  <a:rPr lang="pt-BR" dirty="0"/>
                  <a:t>, de </a:t>
                </a:r>
                <a:r>
                  <a:rPr lang="pt-BR" b="1" i="1" dirty="0"/>
                  <a:t>forma ótima</a:t>
                </a:r>
                <a:r>
                  <a:rPr lang="pt-BR" dirty="0"/>
                  <a:t>, os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em uma variável de saída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seja uma boa aproximação da </a:t>
                </a:r>
                <a:r>
                  <a:rPr lang="pt-BR" b="1" i="1" dirty="0"/>
                  <a:t>função verdadeira </a:t>
                </a:r>
                <a:r>
                  <a:rPr lang="pt-BR" dirty="0"/>
                  <a:t>ou</a:t>
                </a:r>
                <a:r>
                  <a:rPr lang="pt-BR" b="1" i="1" dirty="0"/>
                  <a:t> objetivo</a:t>
                </a:r>
                <a:r>
                  <a:rPr lang="pt-BR" dirty="0"/>
                  <a:t>,</a:t>
                </a:r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muitas vezes </a:t>
                </a:r>
                <a:r>
                  <a:rPr lang="pt-BR" b="1" i="1" dirty="0"/>
                  <a:t>desconhecida</a:t>
                </a:r>
                <a:r>
                  <a:rPr lang="pt-BR" dirty="0"/>
                  <a:t> e temos acesso apenas a </a:t>
                </a:r>
                <a:r>
                  <a:rPr lang="pt-BR" b="1" i="1" dirty="0"/>
                  <a:t>observações ruidosas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funções</a:t>
                </a:r>
                <a:r>
                  <a:rPr lang="pt-BR" dirty="0"/>
                  <a:t> ou </a:t>
                </a:r>
                <a:r>
                  <a:rPr lang="pt-BR" b="1" i="1" dirty="0"/>
                  <a:t>ajuste de curvas</a:t>
                </a:r>
                <a:r>
                  <a:rPr lang="pt-BR" dirty="0"/>
                  <a:t>.</a:t>
                </a:r>
              </a:p>
              <a:p>
                <a:r>
                  <a:rPr lang="pt-BR" dirty="0">
                    <a:solidFill>
                      <a:srgbClr val="0070C0"/>
                    </a:solidFill>
                  </a:rPr>
                  <a:t>Como encontramos uma função,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, que </a:t>
                </a:r>
                <a:r>
                  <a:rPr lang="pt-BR" b="1" i="1" dirty="0">
                    <a:solidFill>
                      <a:srgbClr val="0070C0"/>
                    </a:solidFill>
                  </a:rPr>
                  <a:t>aproxime</a:t>
                </a:r>
                <a:r>
                  <a:rPr lang="pt-B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 de forma ótima a partir de dados ruidosos?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4790"/>
                <a:ext cx="7768771" cy="5153209"/>
              </a:xfrm>
              <a:blipFill rotWithShape="0">
                <a:blip r:embed="rId3"/>
                <a:stretch>
                  <a:fillRect l="-1256" t="-3077" r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dirty="0"/>
                  <a:t>Temos 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000" dirty="0"/>
                  <a:t> (atributos) e </a:t>
                </a:r>
                <a14:m>
                  <m:oMath xmlns:m="http://schemas.openxmlformats.org/officeDocument/2006/math">
                    <m:r>
                      <a:rPr lang="pt-BR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000" dirty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000" dirty="0"/>
                  <a:t>.</a:t>
                </a:r>
              </a:p>
              <a:p>
                <a:pPr algn="ctr"/>
                <a:r>
                  <a:rPr lang="pt-BR" sz="2000" b="1" dirty="0">
                    <a:solidFill>
                      <a:srgbClr val="FF0000"/>
                    </a:solidFill>
                  </a:rPr>
                  <a:t>Que tipo de aprendizado?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767" t="-2765" r="-2650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8953" r="9524" b="1364"/>
          <a:stretch/>
        </p:blipFill>
        <p:spPr>
          <a:xfrm>
            <a:off x="8606971" y="2441198"/>
            <a:ext cx="3551713" cy="24472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074482" y="1704791"/>
            <a:ext cx="308345" cy="1676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816770" y="1204409"/>
            <a:ext cx="1132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Observações ruidosas.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765310" y="2359864"/>
            <a:ext cx="482598" cy="1101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dirty="0"/>
                  <a:t>Função objetivo, </a:t>
                </a:r>
                <a14:m>
                  <m:oMath xmlns:m="http://schemas.openxmlformats.org/officeDocument/2006/math">
                    <m:r>
                      <a:rPr lang="pt-B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400" dirty="0"/>
                  <a:t>.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7915564" y="4350327"/>
            <a:ext cx="793008" cy="406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E assim por diante.</a:t>
                </a:r>
              </a:p>
              <a:p>
                <a:r>
                  <a:rPr lang="pt-BR" b="1" dirty="0"/>
                  <a:t>Modelo geral</a:t>
                </a:r>
                <a:r>
                  <a:rPr lang="pt-BR" dirty="0"/>
                  <a:t>: equação de um </a:t>
                </a:r>
                <a:r>
                  <a:rPr lang="pt-BR" b="1" i="1" dirty="0"/>
                  <a:t>hiperplano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Existem outros modelos, os quais veremos mais adiante.</a:t>
                </a:r>
              </a:p>
              <a:p>
                <a:r>
                  <a:rPr lang="pt-BR" dirty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/>
                  <a:t>hipótese</a:t>
                </a:r>
                <a:r>
                  <a:rPr lang="pt-BR" dirty="0"/>
                  <a:t>, pois é uma das </a:t>
                </a:r>
                <a:r>
                  <a:rPr lang="pt-BR" b="1" i="1" dirty="0"/>
                  <a:t>possíveis soluções </a:t>
                </a:r>
                <a:r>
                  <a:rPr lang="pt-BR" dirty="0"/>
                  <a:t>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/>
                  <a:t>, para aproximar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/>
                  <a:t>Espaço de hipóteses</a:t>
                </a:r>
                <a:r>
                  <a:rPr lang="pt-BR" dirty="0"/>
                  <a:t>: é conjunto 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Superfície formada por todos os 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/>
                  <a:t> quando substituídos em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4074793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1195085"/>
            <a:ext cx="2876486" cy="2133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214"/>
                <a:ext cx="11140440" cy="530678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Agora que temos uma forma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podemos refinar o objetivo da regressão um pouco mais.</a:t>
                </a:r>
              </a:p>
              <a:p>
                <a:r>
                  <a:rPr lang="pt-BR" b="1" dirty="0"/>
                  <a:t>Objetivo</a:t>
                </a:r>
                <a:r>
                  <a:rPr lang="pt-BR" dirty="0"/>
                  <a:t>: </a:t>
                </a:r>
                <a:r>
                  <a:rPr lang="pt-BR" b="1" i="1" dirty="0"/>
                  <a:t>Encontrar</a:t>
                </a:r>
                <a:r>
                  <a:rPr lang="pt-BR" dirty="0"/>
                  <a:t> os </a:t>
                </a:r>
                <a:r>
                  <a:rPr lang="pt-BR" b="1" i="1" dirty="0"/>
                  <a:t>parâmetros</a:t>
                </a:r>
                <a:r>
                  <a:rPr lang="pt-BR" dirty="0"/>
                  <a:t>, também chamados de </a:t>
                </a:r>
                <a:r>
                  <a:rPr lang="pt-BR" b="1" i="1" dirty="0"/>
                  <a:t>pesos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</a:t>
                </a:r>
                <a:r>
                  <a:rPr lang="pt-BR" b="1" dirty="0"/>
                  <a:t>aproximação ótima </a:t>
                </a:r>
                <a:r>
                  <a:rPr lang="pt-BR" dirty="0"/>
                  <a:t>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i="1" dirty="0" smtClean="0"/>
                  <a:t>Ótima</a:t>
                </a:r>
                <a:r>
                  <a:rPr lang="pt-BR" dirty="0" smtClean="0"/>
                  <a:t> no sentido que </a:t>
                </a:r>
                <a:r>
                  <a:rPr lang="pt-BR" b="1" i="1" dirty="0" smtClean="0"/>
                  <a:t>minimiza</a:t>
                </a:r>
                <a:r>
                  <a:rPr lang="pt-BR" dirty="0" smtClean="0"/>
                  <a:t> uma métrica de erro que iremos definir a seguir.</a:t>
                </a:r>
                <a:endParaRPr lang="pt-BR" dirty="0"/>
              </a:p>
              <a:p>
                <a:r>
                  <a:rPr lang="pt-BR" b="1" dirty="0">
                    <a:solidFill>
                      <a:srgbClr val="00B0F0"/>
                    </a:solidFill>
                  </a:rPr>
                  <a:t>Aprendizado supervisionado</a:t>
                </a:r>
                <a:r>
                  <a:rPr lang="pt-BR" dirty="0"/>
                  <a:t>: atributos,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mais rótulos/objetivos,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regressão</a:t>
                </a:r>
                <a:r>
                  <a:rPr lang="pt-BR" dirty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a variável de 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é modelada como sendo uma </a:t>
                </a:r>
                <a:r>
                  <a:rPr lang="pt-BR" b="1" dirty="0"/>
                  <a:t>combinação linear </a:t>
                </a:r>
                <a:r>
                  <a:rPr lang="pt-BR" dirty="0"/>
                  <a:t>dos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OBS</a:t>
                </a:r>
                <a:r>
                  <a:rPr lang="pt-BR" dirty="0"/>
                  <a:t>.: </a:t>
                </a:r>
                <a:r>
                  <a:rPr lang="pt-BR" b="1" i="1" dirty="0"/>
                  <a:t>Linear</a:t>
                </a:r>
                <a:r>
                  <a:rPr lang="pt-BR" dirty="0"/>
                  <a:t>, nesse contexto, significa “</a:t>
                </a:r>
                <a:r>
                  <a:rPr lang="pt-BR" i="1" dirty="0"/>
                  <a:t>linear com relação aos pesos</a:t>
                </a:r>
                <a:r>
                  <a:rPr lang="pt-BR" dirty="0"/>
                  <a:t>“ e não com relação aos </a:t>
                </a:r>
                <a:r>
                  <a:rPr lang="pt-BR" b="1" i="1" dirty="0"/>
                  <a:t>atributos</a:t>
                </a:r>
                <a:r>
                  <a:rPr lang="pt-BR" dirty="0"/>
                  <a:t>, 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. Desta forma, os seguintes </a:t>
                </a:r>
                <a:r>
                  <a:rPr lang="pt-BR" b="1" i="1" dirty="0"/>
                  <a:t>modelos</a:t>
                </a:r>
                <a:r>
                  <a:rPr lang="pt-BR" dirty="0"/>
                  <a:t> também são lineares com relação aos pesos: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/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/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/>
              </a:p>
              <a:p>
                <a:r>
                  <a:rPr lang="pt-BR" b="0" dirty="0"/>
                  <a:t>Exemplo de um modelo não-linear: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pt-B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214"/>
                <a:ext cx="11140440" cy="5306785"/>
              </a:xfrm>
              <a:blipFill rotWithShape="0">
                <a:blip r:embed="rId3"/>
                <a:stretch>
                  <a:fillRect l="-876" t="-2870" r="-9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408963" y="5320239"/>
            <a:ext cx="1670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Não </a:t>
            </a:r>
            <a:r>
              <a:rPr lang="pt-BR" sz="1200" dirty="0" smtClean="0"/>
              <a:t>é possível expressar </a:t>
            </a:r>
            <a:r>
              <a:rPr lang="pt-BR" sz="1200" dirty="0"/>
              <a:t>a equação como uma combinação linear dos atributos.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7976383" y="5735738"/>
            <a:ext cx="432580" cy="2656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</a:t>
            </a:r>
            <a:r>
              <a:rPr lang="pt-BR" dirty="0" smtClean="0"/>
              <a:t>formal </a:t>
            </a:r>
            <a:r>
              <a:rPr lang="pt-BR" dirty="0"/>
              <a:t>do </a:t>
            </a:r>
            <a:r>
              <a:rPr lang="pt-BR" dirty="0" smtClean="0"/>
              <a:t>problema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 problema da </a:t>
                </a:r>
                <a:r>
                  <a:rPr lang="pt-BR" b="1" i="1" dirty="0"/>
                  <a:t>regressão linear</a:t>
                </a:r>
                <a:r>
                  <a:rPr lang="pt-BR" dirty="0"/>
                  <a:t> pode ser definido da 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pares de treinamento) :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i="1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+1×1</m:t>
                        </m:r>
                      </m:sup>
                    </m:sSup>
                  </m:oMath>
                </a14:m>
                <a:r>
                  <a:rPr lang="pt-BR" dirty="0"/>
                  <a:t>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atributos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 atributos.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     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/>
                  <a:t>.</a:t>
                </a:r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um vetor </a:t>
                </a:r>
                <a:r>
                  <a:rPr lang="pt-BR" b="1" i="1" dirty="0"/>
                  <a:t>coluna</a:t>
                </a:r>
                <a:r>
                  <a:rPr lang="pt-BR" dirty="0"/>
                  <a:t>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b="1" i="1" dirty="0"/>
                  <a:t>pesos</a:t>
                </a:r>
                <a:r>
                  <a:rPr lang="pt-BR" dirty="0"/>
                  <a:t> da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coluna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</a:t>
                </a:r>
                <a:r>
                  <a:rPr lang="pt-BR" b="1" i="1" dirty="0"/>
                  <a:t>atributos</a:t>
                </a:r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que intercepta o </a:t>
                </a:r>
                <a:r>
                  <a:rPr lang="pt-BR" dirty="0" smtClean="0"/>
                  <a:t>eixo das ordenadas,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conhecido também como </a:t>
                </a:r>
                <a:r>
                  <a:rPr lang="pt-BR" b="1" i="1" dirty="0"/>
                  <a:t>intercept </a:t>
                </a:r>
                <a:r>
                  <a:rPr lang="pt-BR" dirty="0"/>
                  <a:t>ou</a:t>
                </a:r>
                <a:r>
                  <a:rPr lang="pt-BR" b="1" i="1" dirty="0"/>
                  <a:t> bias</a:t>
                </a:r>
                <a:r>
                  <a:rPr lang="pt-BR" dirty="0"/>
                  <a:t>.</a:t>
                </a:r>
              </a:p>
              <a:p>
                <a:pPr lvl="1"/>
                <a:r>
                  <a:rPr lang="pt-BR" dirty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não tem um </a:t>
                </a:r>
                <a:r>
                  <a:rPr lang="pt-BR" b="1" i="1" dirty="0"/>
                  <a:t>atributo</a:t>
                </a:r>
                <a:r>
                  <a:rPr lang="pt-BR" dirty="0"/>
                  <a:t> relacionado a ele, para facilitar o modelamento matemático, criamos um atributo falso,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com valor constante sempre igual a 1,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 smtClean="0"/>
                  <a:t>Objetivo</a:t>
                </a:r>
                <a:r>
                  <a:rPr lang="pt-BR" dirty="0" smtClean="0"/>
                  <a:t>: </a:t>
                </a:r>
                <a:r>
                  <a:rPr lang="pt-BR" dirty="0"/>
                  <a:t>encontrar </a:t>
                </a:r>
                <a:r>
                  <a:rPr lang="pt-BR" dirty="0" smtClean="0"/>
                  <a:t>um </a:t>
                </a:r>
                <a:r>
                  <a:rPr lang="pt-BR" dirty="0"/>
                  <a:t>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</a:t>
                </a:r>
                <a:r>
                  <a:rPr lang="pt-BR" dirty="0" smtClean="0"/>
                  <a:t>valor esperado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</a:t>
                </a:r>
                <a:r>
                  <a:rPr lang="pt-BR" b="1" i="1" dirty="0"/>
                  <a:t>todos os exemplos do </a:t>
                </a:r>
                <a:r>
                  <a:rPr lang="pt-BR" b="1" i="1" dirty="0" smtClean="0"/>
                  <a:t>conjunto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dirty="0"/>
                  <a:t>O</a:t>
                </a:r>
                <a:r>
                  <a:rPr lang="pt-BR" dirty="0" smtClean="0"/>
                  <a:t>u </a:t>
                </a:r>
                <a:r>
                  <a:rPr lang="pt-BR" dirty="0"/>
                  <a:t>seja, </a:t>
                </a:r>
                <a:r>
                  <a:rPr lang="pt-BR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erro</a:t>
                </a:r>
                <a:r>
                  <a:rPr lang="pt-BR" b="1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b="1" dirty="0">
                  <a:solidFill>
                    <a:srgbClr val="FF0000"/>
                  </a:solidFill>
                </a:endParaRPr>
              </a:p>
              <a:p>
                <a:r>
                  <a:rPr lang="pt-BR" dirty="0">
                    <a:solidFill>
                      <a:srgbClr val="00B0F0"/>
                    </a:solidFill>
                  </a:rPr>
                  <a:t>Portanto, precisamos definir uma </a:t>
                </a:r>
                <a:r>
                  <a:rPr lang="pt-BR" b="1" i="1" dirty="0">
                    <a:solidFill>
                      <a:srgbClr val="00B0F0"/>
                    </a:solidFill>
                  </a:rPr>
                  <a:t>função de erro</a:t>
                </a:r>
                <a:r>
                  <a:rPr lang="pt-BR" dirty="0">
                    <a:solidFill>
                      <a:srgbClr val="00B0F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  <a:blipFill rotWithShape="0">
                <a:blip r:embed="rId3"/>
                <a:stretch>
                  <a:fillRect l="-546" t="-20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10070" r="9491"/>
          <a:stretch/>
        </p:blipFill>
        <p:spPr>
          <a:xfrm>
            <a:off x="8569668" y="50800"/>
            <a:ext cx="2965619" cy="203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69082" y="2738120"/>
            <a:ext cx="95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Forma vetorial.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17391" y="2897945"/>
            <a:ext cx="534572" cy="211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8885213" y="2349500"/>
            <a:ext cx="1049362" cy="2501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3"/>
          <p:cNvSpPr txBox="1"/>
          <p:nvPr/>
        </p:nvSpPr>
        <p:spPr>
          <a:xfrm>
            <a:off x="10325685" y="2287367"/>
            <a:ext cx="1590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Atributo de bias, sempre igual a 1.</a:t>
            </a:r>
            <a:endParaRPr lang="pt-BR" sz="1200" dirty="0"/>
          </a:p>
        </p:txBody>
      </p:sp>
      <p:cxnSp>
        <p:nvCxnSpPr>
          <p:cNvPr id="9" name="Straight Arrow Connector 6"/>
          <p:cNvCxnSpPr/>
          <p:nvPr/>
        </p:nvCxnSpPr>
        <p:spPr>
          <a:xfrm flipH="1" flipV="1">
            <a:off x="9973994" y="2489507"/>
            <a:ext cx="551131" cy="44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977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b="1" dirty="0" smtClean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a ser minimizada, porém, geralmente, utiliza-se o </a:t>
                </a:r>
                <a:r>
                  <a:rPr lang="pt-BR" b="1" i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que nada mais é do que a </a:t>
                </a:r>
                <a:r>
                  <a:rPr lang="pt-BR" b="1" i="1" dirty="0"/>
                  <a:t>média aritmética do quadrado do erros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Nós veremos mais adiante a razão pela qual 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utilizado. 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 pode ser reescrita em </a:t>
                </a:r>
                <a:r>
                  <a:rPr lang="pt-BR" b="1" i="1" dirty="0"/>
                  <a:t>forma matricial </a:t>
                </a:r>
                <a:r>
                  <a:rPr lang="pt-BR" dirty="0"/>
                  <a:t>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exemplos ou observações.</a:t>
                </a:r>
              </a:p>
              <a:p>
                <a:r>
                  <a:rPr lang="pt-BR" dirty="0"/>
                  <a:t>Então, para </a:t>
                </a:r>
                <a:r>
                  <a:rPr lang="pt-BR" dirty="0" smtClean="0"/>
                  <a:t>encontrarmos </a:t>
                </a:r>
                <a:r>
                  <a:rPr lang="pt-BR" dirty="0"/>
                  <a:t>o </a:t>
                </a:r>
                <a:r>
                  <a:rPr lang="pt-BR" b="1" i="1" dirty="0"/>
                  <a:t>vetor de pesos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 smtClean="0"/>
                  <a:t>, devemos </a:t>
                </a:r>
                <a:r>
                  <a:rPr lang="pt-BR" dirty="0"/>
                  <a:t>minimizar a função de erro: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+1×1</m:t>
                                  </m:r>
                                </m:sup>
                              </m:s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  <a:blipFill rotWithShape="0">
                <a:blip r:embed="rId3"/>
                <a:stretch>
                  <a:fillRect l="-875" t="-21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331355" y="2634018"/>
            <a:ext cx="1653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Erro entre a saída da função hipótese e a saída esperada.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9239535" y="2743202"/>
            <a:ext cx="1091820" cy="260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3"/>
          <p:cNvSpPr txBox="1"/>
          <p:nvPr/>
        </p:nvSpPr>
        <p:spPr>
          <a:xfrm>
            <a:off x="8484132" y="6225329"/>
            <a:ext cx="20051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OBS</a:t>
            </a:r>
            <a:r>
              <a:rPr lang="pt-BR" sz="1100" dirty="0" smtClean="0"/>
              <a:t>.: Por </a:t>
            </a:r>
            <a:r>
              <a:rPr lang="pt-BR" sz="1100" dirty="0"/>
              <a:t>ser constante, </a:t>
            </a:r>
            <a:r>
              <a:rPr lang="pt-BR" sz="1100" dirty="0" smtClean="0"/>
              <a:t>1/𝑁 </a:t>
            </a:r>
            <a:r>
              <a:rPr lang="pt-BR" sz="1100" dirty="0"/>
              <a:t>não influencia </a:t>
            </a:r>
            <a:r>
              <a:rPr lang="pt-BR" sz="1100" dirty="0" smtClean="0"/>
              <a:t>na minimização </a:t>
            </a:r>
            <a:r>
              <a:rPr lang="pt-BR" sz="1100" dirty="0"/>
              <a:t>e, portanto, pode </a:t>
            </a:r>
            <a:r>
              <a:rPr lang="pt-BR" sz="1100" dirty="0" smtClean="0"/>
              <a:t>ser omitido.</a:t>
            </a:r>
            <a:endParaRPr lang="pt-BR" sz="1100" dirty="0"/>
          </a:p>
        </p:txBody>
      </p:sp>
      <p:cxnSp>
        <p:nvCxnSpPr>
          <p:cNvPr id="8" name="Conector de seta reta 7"/>
          <p:cNvCxnSpPr>
            <a:stCxn id="7" idx="1"/>
          </p:cNvCxnSpPr>
          <p:nvPr/>
        </p:nvCxnSpPr>
        <p:spPr>
          <a:xfrm flipH="1" flipV="1">
            <a:off x="7662041" y="6337738"/>
            <a:ext cx="822091" cy="187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1423444"/>
          </a:xfrm>
        </p:spPr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03400"/>
                <a:ext cx="11144535" cy="50546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Como encontramos o mínimo da função de erro em relação aos pesos?</a:t>
                </a:r>
              </a:p>
              <a:p>
                <a:r>
                  <a:rPr lang="pt-BR" dirty="0"/>
                  <a:t>Da disciplina de cálculo, sabemos que derivando 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, </a:t>
                </a:r>
                <a:r>
                  <a:rPr lang="pt-BR" dirty="0" smtClean="0"/>
                  <a:t>com relação </a:t>
                </a:r>
                <a:r>
                  <a:rPr lang="pt-BR" dirty="0"/>
                  <a:t>ao vetor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</a:t>
                </a:r>
                <a:r>
                  <a:rPr lang="pt-BR" dirty="0" smtClean="0"/>
                  <a:t>0, </a:t>
                </a:r>
                <a:r>
                  <a:rPr lang="pt-BR" dirty="0"/>
                  <a:t>nós encontramos o </a:t>
                </a:r>
                <a:r>
                  <a:rPr lang="pt-BR" b="1" i="1" dirty="0"/>
                  <a:t>ponto</a:t>
                </a:r>
                <a:r>
                  <a:rPr lang="pt-BR" dirty="0"/>
                  <a:t> onde a </a:t>
                </a:r>
                <a:r>
                  <a:rPr lang="pt-BR" b="1" i="1" dirty="0"/>
                  <a:t>inclinação</a:t>
                </a:r>
                <a:r>
                  <a:rPr lang="pt-BR" dirty="0"/>
                  <a:t> de uma </a:t>
                </a:r>
                <a:r>
                  <a:rPr lang="pt-BR" b="1" i="1" dirty="0"/>
                  <a:t>reta</a:t>
                </a:r>
                <a:r>
                  <a:rPr lang="pt-BR" dirty="0"/>
                  <a:t> </a:t>
                </a:r>
                <a:r>
                  <a:rPr lang="pt-BR" b="1" i="1" dirty="0"/>
                  <a:t>tangente</a:t>
                </a:r>
                <a:r>
                  <a:rPr lang="pt-BR" dirty="0"/>
                  <a:t> à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nula: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pt-BR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porém, esse </a:t>
                </a:r>
                <a:r>
                  <a:rPr lang="pt-BR" b="1" i="1" dirty="0"/>
                  <a:t>ponto</a:t>
                </a:r>
                <a:r>
                  <a:rPr lang="pt-BR" dirty="0"/>
                  <a:t> pode ser tanto um </a:t>
                </a:r>
                <a:r>
                  <a:rPr lang="pt-BR" b="1" i="1" dirty="0"/>
                  <a:t>mínimo</a:t>
                </a:r>
                <a:r>
                  <a:rPr lang="pt-BR" dirty="0"/>
                  <a:t> quanto um </a:t>
                </a:r>
                <a:r>
                  <a:rPr lang="pt-BR" b="1" i="1" dirty="0"/>
                  <a:t>máximo</a:t>
                </a:r>
                <a:r>
                  <a:rPr lang="pt-BR" dirty="0"/>
                  <a:t>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:r>
                  <a:rPr lang="pt-BR" dirty="0"/>
                  <a:t>pois em ambos os pontos a </a:t>
                </a:r>
                <a:r>
                  <a:rPr lang="pt-BR" b="1" i="1" dirty="0"/>
                  <a:t>inclinação</a:t>
                </a:r>
                <a:r>
                  <a:rPr lang="pt-BR" dirty="0"/>
                  <a:t> da reta tangente é </a:t>
                </a:r>
                <a:r>
                  <a:rPr lang="pt-BR" b="1" i="1" dirty="0"/>
                  <a:t>nula</a:t>
                </a:r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:r>
                  <a:rPr lang="pt-BR" b="1" dirty="0"/>
                  <a:t>Então, como sabemos se o ponto encontrado é um mínimo ou um máximo?</a:t>
                </a:r>
              </a:p>
              <a:p>
                <a:r>
                  <a:rPr lang="pt-BR" dirty="0"/>
                  <a:t>Se a inclinação da tangente é nula e a </a:t>
                </a:r>
                <a:r>
                  <a:rPr lang="pt-BR" b="1" i="1" dirty="0"/>
                  <a:t>derivada de segunda ordem</a:t>
                </a:r>
                <a:r>
                  <a:rPr lang="pt-BR" dirty="0"/>
                  <a:t> da função for </a:t>
                </a:r>
                <a:r>
                  <a:rPr lang="pt-BR" b="1" i="1" dirty="0">
                    <a:solidFill>
                      <a:srgbClr val="0070C0"/>
                    </a:solidFill>
                  </a:rPr>
                  <a:t>positiva</a:t>
                </a:r>
                <a:r>
                  <a:rPr lang="pt-BR" dirty="0"/>
                  <a:t>, então o ponto nos dá o mínimo da função,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Se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tiver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, então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</a:t>
                </a:r>
                <a:r>
                  <a:rPr lang="pt-BR" dirty="0"/>
                  <a:t> e, portanto, o ponto encontrado acima é realmente o ponto de mínimo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Posto de uma matriz</a:t>
                </a:r>
                <a:r>
                  <a:rPr lang="pt-BR" dirty="0"/>
                  <a:t>: é o número de linhas ou colunas linearmente independentes da matriz.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matriz quadrada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 </a:t>
                </a:r>
                <a:r>
                  <a:rPr lang="pt-BR" dirty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03400"/>
                <a:ext cx="11144535" cy="5054600"/>
              </a:xfrm>
              <a:blipFill rotWithShape="0">
                <a:blip r:embed="rId3"/>
                <a:stretch>
                  <a:fillRect l="-656" t="-2533" b="-1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0057524" y="789592"/>
            <a:ext cx="2134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A </a:t>
            </a:r>
            <a:r>
              <a:rPr lang="pt-BR" sz="1200" dirty="0" smtClean="0"/>
              <a:t>reta vermelha </a:t>
            </a:r>
            <a:r>
              <a:rPr lang="pt-BR" sz="1200" dirty="0"/>
              <a:t>é </a:t>
            </a:r>
            <a:r>
              <a:rPr lang="pt-BR" sz="1200" b="1" dirty="0" smtClean="0"/>
              <a:t>tangente</a:t>
            </a:r>
            <a:r>
              <a:rPr lang="pt-BR" sz="1200" dirty="0" smtClean="0"/>
              <a:t> </a:t>
            </a:r>
            <a:r>
              <a:rPr lang="pt-BR" sz="1200" dirty="0"/>
              <a:t>à curva no </a:t>
            </a:r>
            <a:r>
              <a:rPr lang="pt-BR" sz="1200" dirty="0" smtClean="0"/>
              <a:t>ponto </a:t>
            </a:r>
            <a:r>
              <a:rPr lang="pt-BR" sz="1200" b="1" dirty="0" smtClean="0"/>
              <a:t>P</a:t>
            </a:r>
            <a:r>
              <a:rPr lang="pt-BR" sz="1200" dirty="0" smtClean="0"/>
              <a:t> (vermelho). </a:t>
            </a:r>
          </a:p>
          <a:p>
            <a:pPr algn="ctr"/>
            <a:r>
              <a:rPr lang="pt-BR" sz="1200" dirty="0" smtClean="0"/>
              <a:t>Sua </a:t>
            </a:r>
            <a:r>
              <a:rPr lang="pt-BR" sz="1200" b="1" dirty="0"/>
              <a:t>inclinação</a:t>
            </a:r>
            <a:r>
              <a:rPr lang="pt-BR" sz="1200" dirty="0"/>
              <a:t> é a </a:t>
            </a:r>
            <a:r>
              <a:rPr lang="pt-BR" sz="1200" b="1" dirty="0"/>
              <a:t>derivada</a:t>
            </a:r>
            <a:r>
              <a:rPr lang="pt-BR" sz="1200" dirty="0"/>
              <a:t> </a:t>
            </a:r>
            <a:r>
              <a:rPr lang="pt-BR" sz="1200" dirty="0" smtClean="0"/>
              <a:t>da função naquele </a:t>
            </a:r>
            <a:r>
              <a:rPr lang="pt-BR" sz="1200" dirty="0"/>
              <a:t>ponto.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8210048" y="245373"/>
            <a:ext cx="1994622" cy="1396236"/>
            <a:chOff x="8347811" y="95333"/>
            <a:chExt cx="1994622" cy="1396236"/>
          </a:xfrm>
        </p:grpSpPr>
        <p:pic>
          <p:nvPicPr>
            <p:cNvPr id="4" name="Picture 2" descr="https://upload.wikimedia.org/wikipedia/commons/thumb/0/0f/Tangent_to_a_curve.svg/220px-Tangent_to_a_curve.sv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7811" y="95333"/>
              <a:ext cx="1994622" cy="139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aixaDeTexto 5"/>
            <p:cNvSpPr txBox="1"/>
            <p:nvPr/>
          </p:nvSpPr>
          <p:spPr>
            <a:xfrm>
              <a:off x="8883297" y="95333"/>
              <a:ext cx="13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P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957489"/>
          </a:xfrm>
        </p:spPr>
        <p:txBody>
          <a:bodyPr/>
          <a:lstStyle/>
          <a:p>
            <a:r>
              <a:rPr lang="pt-BR" dirty="0"/>
              <a:t>Minimizando a 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/>
                  <a:t>Portanto, voltando à equação da derivada parcial de primeira ordem igual 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</a:t>
                </a:r>
                <a:r>
                  <a:rPr lang="pt-BR" dirty="0" smtClean="0"/>
                  <a:t>isolar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Essa equação é conhecida como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 nos dá a </a:t>
                </a:r>
                <a:r>
                  <a:rPr lang="pt-BR" b="1" i="1" dirty="0">
                    <a:solidFill>
                      <a:srgbClr val="00B0F0"/>
                    </a:solidFill>
                  </a:rPr>
                  <a:t>solução ótima </a:t>
                </a:r>
                <a:r>
                  <a:rPr lang="pt-BR" dirty="0"/>
                  <a:t>em relação a minimização do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para esse </a:t>
                </a:r>
                <a:r>
                  <a:rPr lang="pt-BR" b="1" i="1" dirty="0"/>
                  <a:t>sistema de </a:t>
                </a:r>
                <a:r>
                  <a:rPr lang="pt-BR" b="1" i="1" dirty="0" smtClean="0"/>
                  <a:t>equações lineares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pPr marL="0" indent="0">
                  <a:buNone/>
                </a:pPr>
                <a:r>
                  <a:rPr lang="pt-BR" b="1" dirty="0"/>
                  <a:t>Observações: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</a:t>
                </a:r>
                <a:r>
                  <a:rPr lang="pt-BR" dirty="0" smtClean="0"/>
                  <a:t>matriz,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for </a:t>
                </a:r>
                <a:r>
                  <a:rPr lang="pt-BR" b="1" i="1" dirty="0"/>
                  <a:t>invertível</a:t>
                </a:r>
                <a:r>
                  <a:rPr lang="pt-BR" dirty="0"/>
                  <a:t> </a:t>
                </a:r>
                <a:r>
                  <a:rPr lang="pt-BR" dirty="0" smtClean="0"/>
                  <a:t>(i.e., se </a:t>
                </a:r>
                <a:r>
                  <a:rPr lang="pt-BR" dirty="0"/>
                  <a:t>ela for </a:t>
                </a:r>
                <a:r>
                  <a:rPr lang="pt-BR" b="1" i="1" dirty="0"/>
                  <a:t>não-singular</a:t>
                </a:r>
                <a:r>
                  <a:rPr lang="pt-BR" dirty="0"/>
                  <a:t>), ou seja, com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determinados</a:t>
                </a:r>
                <a:r>
                  <a:rPr lang="pt-BR" dirty="0"/>
                  <a:t> ou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quando o número de equações (i.e., pares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é </a:t>
                </a:r>
                <a:r>
                  <a:rPr lang="pt-BR" b="1" i="1" dirty="0"/>
                  <a:t>igual ou maior </a:t>
                </a:r>
                <a:r>
                  <a:rPr lang="pt-BR" dirty="0"/>
                  <a:t>do que o número de incógnitas (i.e., pesos), ou seja,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posto</a:t>
                </a:r>
                <a:r>
                  <a:rPr lang="pt-BR" dirty="0"/>
                  <a:t> menor do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e, portanto, é </a:t>
                </a:r>
                <a:r>
                  <a:rPr lang="pt-BR" b="1" i="1" dirty="0"/>
                  <a:t>singular</a:t>
                </a:r>
                <a:r>
                  <a:rPr lang="pt-BR" dirty="0"/>
                  <a:t> (ou seja,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não tem uma inversa). Neste caso, não existe solução ou ela não é única.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  <a:blipFill rotWithShape="0">
                <a:blip r:embed="rId3"/>
                <a:stretch>
                  <a:fillRect l="-817" t="-2564" r="-7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7582824" y="6383565"/>
            <a:ext cx="441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4"/>
              </a:rPr>
              <a:t>Exemplo: normal_equation_example1.ipynb</a:t>
            </a:r>
            <a:endParaRPr lang="pt-BR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5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16907</TotalTime>
  <Words>1574</Words>
  <Application>Microsoft Office PowerPoint</Application>
  <PresentationFormat>Widescreen</PresentationFormat>
  <Paragraphs>287</Paragraphs>
  <Slides>19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formal do problema</vt:lpstr>
      <vt:lpstr>Função de Erro</vt:lpstr>
      <vt:lpstr>Minimizando a Função de Erro</vt:lpstr>
      <vt:lpstr>Minimizando a Função de Erro</vt:lpstr>
      <vt:lpstr>Superfície de Erro</vt:lpstr>
      <vt:lpstr>Superfície de Erro: Exemplo</vt:lpstr>
      <vt:lpstr>Superfície de Erro: Exemplo</vt:lpstr>
      <vt:lpstr>Superfície de Erro: Exemplo</vt:lpstr>
      <vt:lpstr>Superfícies de erro com diferentes formatos</vt:lpstr>
      <vt:lpstr>Superfícies de erro com diferentes formatos</vt:lpstr>
      <vt:lpstr>Desvantagens da forma fechada (Eq. Normal)</vt:lpstr>
      <vt:lpstr>Tarefas</vt:lpstr>
      <vt:lpstr>Apresentação do PowerPoint</vt:lpstr>
      <vt:lpstr>Apresentação do PowerPoint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2171</cp:revision>
  <dcterms:created xsi:type="dcterms:W3CDTF">2020-02-17T11:18:32Z</dcterms:created>
  <dcterms:modified xsi:type="dcterms:W3CDTF">2022-09-30T11:03:27Z</dcterms:modified>
</cp:coreProperties>
</file>